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58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9" r:id="rId14"/>
    <p:sldId id="272" r:id="rId15"/>
    <p:sldId id="270" r:id="rId16"/>
    <p:sldId id="271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AA7D1-5A81-4925-98E9-1BF388170CF5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AE82D-986B-4542-894C-13496FE4FB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1780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Iako je globalizacija širok pojam, koji oslikava sve veću povezanost svijeta, </a:t>
            </a:r>
            <a:r>
              <a:rPr lang="pl-PL" altLang="sr-Latn-RS" smtClean="0"/>
              <a:t>danas ima ponajprije gospodarsko značenje i odražava se u stvaranju </a:t>
            </a:r>
            <a:r>
              <a:rPr lang="hr-HR" altLang="sr-Latn-RS" smtClean="0"/>
              <a:t>svjetskog tržišta. Svjetsko tržište znači da se neki proizvod može osmisliti, proizvesti, isporučiti i prodati u različitim zemljama sa sve manje ograničenja.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Pojedine tvrtke koje su nekad proizvodile i uglavnom prodavale u jednoj zemlji danas i proizvode i prodaju širom svijeta. To znači da neka tvrtka neku robu radi što veće zarade proizvodi ondje gdje je proizvodnja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za nju najjfetinija zbog primjerice, jeftinije radne snage, blizine sirovina, jeftinije energije i sl. To je najvidljivije u složenijim proizvodima, primjerice automobilu, brodu ili zrakoplovu koji sadrži dijelove proizvedene u brojnim zemljama.</a:t>
            </a:r>
          </a:p>
          <a:p>
            <a:pPr>
              <a:spcBef>
                <a:spcPct val="0"/>
              </a:spcBef>
            </a:pPr>
            <a:r>
              <a:rPr lang="pl-PL" altLang="sr-Latn-RS" smtClean="0"/>
              <a:t>Takvo gospodarsko i drugo povezivanje i prožimanje omogućeno je naglim </a:t>
            </a:r>
            <a:r>
              <a:rPr lang="hr-HR" altLang="sr-Latn-RS" smtClean="0"/>
              <a:t>razvojem prometa i veza, ponajviše poboljšanjem mogućnosti razmjene informacija. Zahvaljujući internetu i elektroničkoj pošti danas je moguće stupiti u vezu s bilo kojim dijelom svijeta i gotovo trenutno saznati i razmijeniti različite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informacije. </a:t>
            </a:r>
            <a:r>
              <a:rPr lang="hr-HR" altLang="sr-Latn-RS" i="1" smtClean="0"/>
              <a:t>Saznajte kad su se pojavila prva osobna računala, a kada internet.</a:t>
            </a:r>
            <a:endParaRPr lang="hr-HR" altLang="sr-Latn-R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8A83B46-05C3-4E8F-A4B2-79E84265A1EF}" type="slidenum">
              <a:rPr lang="hr-HR" altLang="sr-Latn-RS"/>
              <a:pPr/>
              <a:t>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56256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Članak preuzet sa: http://www.tportal.hr/vijesti/svijet/305318/Nutella-je-istinski-simbol-globalizacije.html, 15.4.2014.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CD4173B-548B-4BA5-B466-DB638BC6416E}" type="slidenum">
              <a:rPr lang="hr-HR" altLang="sr-Latn-RS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5301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A44E-B5A1-4E77-ABB4-9B6C4DAF49D1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7A27-033C-45B8-98FC-636EA0B8A43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1720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A44E-B5A1-4E77-ABB4-9B6C4DAF49D1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7A27-033C-45B8-98FC-636EA0B8A43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5781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A44E-B5A1-4E77-ABB4-9B6C4DAF49D1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7A27-033C-45B8-98FC-636EA0B8A43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3118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A44E-B5A1-4E77-ABB4-9B6C4DAF49D1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7A27-033C-45B8-98FC-636EA0B8A43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5937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A44E-B5A1-4E77-ABB4-9B6C4DAF49D1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7A27-033C-45B8-98FC-636EA0B8A43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4793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A44E-B5A1-4E77-ABB4-9B6C4DAF49D1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7A27-033C-45B8-98FC-636EA0B8A43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0001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A44E-B5A1-4E77-ABB4-9B6C4DAF49D1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7A27-033C-45B8-98FC-636EA0B8A43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151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A44E-B5A1-4E77-ABB4-9B6C4DAF49D1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7A27-033C-45B8-98FC-636EA0B8A43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8429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A44E-B5A1-4E77-ABB4-9B6C4DAF49D1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7A27-033C-45B8-98FC-636EA0B8A43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759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A44E-B5A1-4E77-ABB4-9B6C4DAF49D1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7A27-033C-45B8-98FC-636EA0B8A43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069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A44E-B5A1-4E77-ABB4-9B6C4DAF49D1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F7A27-033C-45B8-98FC-636EA0B8A43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618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9A44E-B5A1-4E77-ABB4-9B6C4DAF49D1}" type="datetimeFigureOut">
              <a:rPr lang="hr-HR" smtClean="0"/>
              <a:t>31.5.2021.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F7A27-033C-45B8-98FC-636EA0B8A43D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57" y="7566"/>
            <a:ext cx="12193057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4400" b="1" dirty="0"/>
              <a:t>Globalizacija</a:t>
            </a:r>
            <a:endParaRPr lang="hr-HR" sz="4400" dirty="0"/>
          </a:p>
        </p:txBody>
      </p:sp>
      <p:sp>
        <p:nvSpPr>
          <p:cNvPr id="4" name="Pravokutnik 3"/>
          <p:cNvSpPr/>
          <p:nvPr/>
        </p:nvSpPr>
        <p:spPr>
          <a:xfrm>
            <a:off x="1471749" y="1968137"/>
            <a:ext cx="9196251" cy="1236617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 smtClean="0">
                <a:solidFill>
                  <a:schemeClr val="tx1"/>
                </a:solidFill>
              </a:rPr>
              <a:t>SVIJET SE POVEZUJE</a:t>
            </a:r>
            <a:endParaRPr lang="hr-H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33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905" y="714969"/>
            <a:ext cx="7516369" cy="5219701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1797626" y="6080143"/>
            <a:ext cx="9268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Kao posljedica globalizacije javljaju se globalni gradovi, koji se ističu ne samo veličinom već i svjetskim značenjem, primjerice New York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280103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61" y="32893"/>
            <a:ext cx="10097366" cy="6817401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3753051" y="3244334"/>
            <a:ext cx="4685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Kako čovjek negativno djeluje na okoliš?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840808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/>
          <a:lstStyle/>
          <a:p>
            <a:r>
              <a:rPr lang="hr-HR" dirty="0"/>
              <a:t>Utjecaj na razvoj globalizacije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2054225"/>
            <a:ext cx="3141518" cy="4351338"/>
          </a:xfrm>
        </p:spPr>
        <p:txBody>
          <a:bodyPr/>
          <a:lstStyle/>
          <a:p>
            <a:r>
              <a:rPr lang="hr-HR" dirty="0" smtClean="0"/>
              <a:t> u </a:t>
            </a:r>
            <a:r>
              <a:rPr lang="hr-HR" b="1" dirty="0" smtClean="0"/>
              <a:t>prometu i trgovini</a:t>
            </a:r>
          </a:p>
          <a:p>
            <a:endParaRPr lang="hr-HR" dirty="0" smtClean="0"/>
          </a:p>
          <a:p>
            <a:r>
              <a:rPr lang="hr-HR" dirty="0"/>
              <a:t>Najveće svjetske </a:t>
            </a:r>
            <a:r>
              <a:rPr lang="hr-HR" dirty="0" smtClean="0"/>
              <a:t>luke su</a:t>
            </a:r>
            <a:r>
              <a:rPr lang="hr-HR" b="1" dirty="0" smtClean="0"/>
              <a:t>: Šangaj </a:t>
            </a:r>
            <a:r>
              <a:rPr lang="hr-HR" b="1" dirty="0"/>
              <a:t>i </a:t>
            </a:r>
            <a:r>
              <a:rPr lang="hr-HR" b="1" dirty="0" smtClean="0"/>
              <a:t>Singapur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081" y="2054225"/>
            <a:ext cx="7627755" cy="461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68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98" y="42358"/>
            <a:ext cx="10287000" cy="609600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592748" y="6250493"/>
            <a:ext cx="5006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Rotterdam je najveća europska morska luka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768508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82" y="114302"/>
            <a:ext cx="9605817" cy="5403272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2351809" y="5657671"/>
            <a:ext cx="8402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Najbrži vlak na svijetu,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Fuxing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/>
            </a:r>
            <a:b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</a:br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Udaljenost od Pekinga do Šangaja prijeđe za manje od četiri sata. </a:t>
            </a:r>
            <a:endParaRPr lang="hr-HR" b="0" i="0" dirty="0">
              <a:solidFill>
                <a:srgbClr val="212529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596922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273" y="0"/>
            <a:ext cx="8668753" cy="5776911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414154" y="5988734"/>
            <a:ext cx="7509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Prema broju prevezenih putnika u godinu dana na prvom je mjestu 2019. godine bila zračna luka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Hartsfield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-Jackson u Atlanti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95135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205" y="199293"/>
            <a:ext cx="8976878" cy="572553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944091" y="5992297"/>
            <a:ext cx="7654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Zračna luka Guangzhou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Baijun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je 2020. postala najprometnija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887637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345" y="2055316"/>
            <a:ext cx="4286250" cy="4286250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655322" y="1285875"/>
            <a:ext cx="110652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400" b="1" i="0" dirty="0" smtClean="0">
                <a:effectLst/>
                <a:latin typeface="Nunito"/>
              </a:rPr>
              <a:t>Svjetska trgovinska organizacija ili WTO</a:t>
            </a:r>
            <a:r>
              <a:rPr lang="hr-HR" b="0" i="0" dirty="0" smtClean="0">
                <a:effectLst/>
                <a:latin typeface="Nunito"/>
              </a:rPr>
              <a:t> 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533383" y="2340325"/>
            <a:ext cx="5840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0" dirty="0" smtClean="0">
                <a:effectLst/>
                <a:latin typeface="Nunito"/>
              </a:rPr>
              <a:t> </a:t>
            </a:r>
            <a:r>
              <a:rPr lang="hr-HR" b="1" i="0" dirty="0" smtClean="0">
                <a:effectLst/>
                <a:latin typeface="Nunito"/>
              </a:rPr>
              <a:t>CILJ: </a:t>
            </a:r>
            <a:r>
              <a:rPr lang="hr-HR" i="0" dirty="0" smtClean="0">
                <a:effectLst/>
                <a:latin typeface="Nunito"/>
              </a:rPr>
              <a:t>postizanje održivog rasta i razvoja gospodarstva 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04" y="2826328"/>
            <a:ext cx="4922018" cy="3280064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533383" y="6106392"/>
            <a:ext cx="7758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U financijskom svijetu je uvođenje europske zajedničke valute – eura zasigurno pridonijelo europskom povezivanju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015164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675" y="83126"/>
            <a:ext cx="5294443" cy="5178137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3338946" y="556506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pl-PL" sz="2400" b="1" dirty="0" smtClean="0">
                <a:solidFill>
                  <a:srgbClr val="383838"/>
                </a:solidFill>
                <a:effectLst/>
              </a:rPr>
              <a:t>Globalizacija je utjecala i na način prehrane</a:t>
            </a:r>
          </a:p>
          <a:p>
            <a:r>
              <a:rPr lang="pl-PL" b="0" dirty="0" smtClean="0">
                <a:solidFill>
                  <a:srgbClr val="262626"/>
                </a:solidFill>
                <a:effectLst/>
              </a:rPr>
              <a:t/>
            </a:r>
            <a:br>
              <a:rPr lang="pl-PL" b="0" dirty="0" smtClean="0">
                <a:solidFill>
                  <a:srgbClr val="262626"/>
                </a:solidFill>
                <a:effectLst/>
              </a:rPr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07142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427329" y="1301234"/>
            <a:ext cx="94740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400" b="0" i="0" dirty="0" smtClean="0">
                <a:solidFill>
                  <a:srgbClr val="212529"/>
                </a:solidFill>
                <a:effectLst/>
                <a:latin typeface="Nunito"/>
              </a:rPr>
              <a:t>Utjecaj globalizacije na gospodarstvo</a:t>
            </a:r>
            <a:endParaRPr lang="hr-HR" sz="4400" b="0" i="0" dirty="0">
              <a:solidFill>
                <a:srgbClr val="212529"/>
              </a:solidFill>
              <a:effectLst/>
              <a:latin typeface="Nunito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427329" y="2350715"/>
            <a:ext cx="1153260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i="0" dirty="0" smtClean="0">
                <a:effectLst/>
                <a:latin typeface="Nunito"/>
              </a:rPr>
              <a:t>Gospodarski rast</a:t>
            </a:r>
            <a:r>
              <a:rPr lang="hr-HR" sz="2400" b="0" i="0" dirty="0" smtClean="0">
                <a:effectLst/>
                <a:latin typeface="Nunito"/>
              </a:rPr>
              <a:t> potpomognut globalizacijom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b="0" i="0" dirty="0" smtClean="0">
              <a:effectLst/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 smtClean="0"/>
              <a:t>poljoprivreda</a:t>
            </a:r>
            <a:r>
              <a:rPr lang="hr-HR" sz="2400" b="1" dirty="0"/>
              <a:t> </a:t>
            </a:r>
            <a:r>
              <a:rPr lang="hr-HR" sz="2400" dirty="0"/>
              <a:t>(primjerice, uzgoj poljoprivrednih kultura namijenjenih prodaji na tržištu</a:t>
            </a:r>
            <a:r>
              <a:rPr lang="hr-HR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 smtClean="0"/>
              <a:t>industrija</a:t>
            </a:r>
            <a:r>
              <a:rPr lang="hr-HR" sz="2400" b="1" dirty="0"/>
              <a:t> </a:t>
            </a:r>
            <a:r>
              <a:rPr lang="hr-HR" sz="2400" dirty="0"/>
              <a:t>(jačanje industrijskih grana visokih tehnologija) </a:t>
            </a:r>
            <a:endParaRPr lang="hr-H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 smtClean="0"/>
              <a:t>razvoj </a:t>
            </a:r>
            <a:r>
              <a:rPr lang="hr-HR" sz="2400" b="1" dirty="0"/>
              <a:t>prometa </a:t>
            </a:r>
            <a:r>
              <a:rPr lang="hr-HR" sz="2400" dirty="0"/>
              <a:t>(posebice pomorskog) pozitivno utječe i na razvoj </a:t>
            </a:r>
            <a:r>
              <a:rPr lang="hr-HR" sz="2400" dirty="0" smtClean="0"/>
              <a:t>trgovine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 smtClean="0"/>
              <a:t>turizam </a:t>
            </a:r>
            <a:r>
              <a:rPr lang="hr-HR" sz="2400" dirty="0" smtClean="0"/>
              <a:t>(povećao </a:t>
            </a:r>
            <a:r>
              <a:rPr lang="hr-HR" sz="2400" dirty="0"/>
              <a:t>se sa 165 milijuna na više od 1,4 </a:t>
            </a:r>
            <a:r>
              <a:rPr lang="hr-HR" sz="2400" dirty="0" smtClean="0"/>
              <a:t>milijarde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 smtClean="0"/>
              <a:t>telekomunikacijski sektor </a:t>
            </a:r>
            <a:r>
              <a:rPr lang="hr-HR" sz="2400" dirty="0" smtClean="0"/>
              <a:t>(</a:t>
            </a:r>
            <a:r>
              <a:rPr lang="hr-HR" sz="2400" dirty="0"/>
              <a:t>telegrafa, telefona, radija, TV, računala (osobnih), interneta, </a:t>
            </a:r>
            <a:endParaRPr lang="hr-HR" sz="2400" dirty="0" smtClean="0"/>
          </a:p>
          <a:p>
            <a:r>
              <a:rPr lang="hr-HR" sz="2400" dirty="0"/>
              <a:t> </a:t>
            </a:r>
            <a:r>
              <a:rPr lang="hr-HR" sz="2400" dirty="0" smtClean="0"/>
              <a:t>                                                      mobilnih </a:t>
            </a:r>
            <a:r>
              <a:rPr lang="hr-HR" sz="2400" dirty="0"/>
              <a:t>uređaja, internetskih </a:t>
            </a:r>
            <a:r>
              <a:rPr lang="hr-HR" sz="2400" dirty="0" smtClean="0"/>
              <a:t>aplikacija)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/>
              <a:t>t</a:t>
            </a:r>
            <a:r>
              <a:rPr lang="hr-HR" sz="2400" b="1" dirty="0" smtClean="0"/>
              <a:t>rgovina </a:t>
            </a:r>
            <a:r>
              <a:rPr lang="hr-HR" sz="2400" dirty="0" smtClean="0"/>
              <a:t>( od </a:t>
            </a:r>
            <a:r>
              <a:rPr lang="pt-BR" sz="2400" dirty="0" smtClean="0"/>
              <a:t>rgovačkih </a:t>
            </a:r>
            <a:r>
              <a:rPr lang="pt-BR" sz="2400" dirty="0"/>
              <a:t>centara, outleta, do online prodaje)</a:t>
            </a:r>
            <a:endParaRPr lang="hr-HR" sz="24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3113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98" y="2323467"/>
            <a:ext cx="8564880" cy="428244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611085" y="1367522"/>
            <a:ext cx="9187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Koliko traje slanje poruke, informacije, podataka, fotografije jednog mjesta na drugo danas </a:t>
            </a:r>
            <a:r>
              <a:rPr lang="hr-HR" dirty="0" smtClean="0">
                <a:solidFill>
                  <a:srgbClr val="262626"/>
                </a:solidFill>
                <a:latin typeface="Nunito"/>
              </a:rPr>
              <a:t>a 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koliko je trajalo prije 100 godina i više? 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7320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85799" y="1454727"/>
            <a:ext cx="111494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800" b="1" i="0" dirty="0" smtClean="0">
                <a:solidFill>
                  <a:srgbClr val="262626"/>
                </a:solidFill>
                <a:effectLst/>
                <a:latin typeface="Nunito"/>
              </a:rPr>
              <a:t>GEOGRAFSKE VJEŠTINE:</a:t>
            </a:r>
          </a:p>
          <a:p>
            <a:pPr algn="just"/>
            <a:endParaRPr lang="hr-HR" sz="2800" b="0" i="0" dirty="0" smtClean="0">
              <a:solidFill>
                <a:srgbClr val="262626"/>
              </a:solidFill>
              <a:effectLst/>
              <a:latin typeface="Nunito"/>
            </a:endParaRPr>
          </a:p>
          <a:p>
            <a:pPr algn="just"/>
            <a:r>
              <a:rPr lang="hr-HR" sz="2800" b="0" i="0" dirty="0" smtClean="0">
                <a:solidFill>
                  <a:srgbClr val="262626"/>
                </a:solidFill>
                <a:effectLst/>
                <a:latin typeface="Nunito"/>
              </a:rPr>
              <a:t>U 2020. godini najvrjednija multinacionalna kompanija bila je Amazon čija je primarna djelatnost bila internetska trgovina i distribucija proizvoda, a njezin vlasnik </a:t>
            </a:r>
            <a:r>
              <a:rPr lang="hr-HR" sz="2800" b="0" i="0" dirty="0" err="1" smtClean="0">
                <a:solidFill>
                  <a:srgbClr val="262626"/>
                </a:solidFill>
                <a:effectLst/>
                <a:latin typeface="Nunito"/>
              </a:rPr>
              <a:t>Jeff</a:t>
            </a:r>
            <a:r>
              <a:rPr lang="hr-HR" sz="2800" b="0" i="0" dirty="0" smtClean="0">
                <a:solidFill>
                  <a:srgbClr val="262626"/>
                </a:solidFill>
                <a:effectLst/>
                <a:latin typeface="Nunito"/>
              </a:rPr>
              <a:t> </a:t>
            </a:r>
            <a:r>
              <a:rPr lang="hr-HR" sz="2800" b="0" i="0" dirty="0" err="1" smtClean="0">
                <a:solidFill>
                  <a:srgbClr val="262626"/>
                </a:solidFill>
                <a:effectLst/>
                <a:latin typeface="Nunito"/>
              </a:rPr>
              <a:t>Bezos</a:t>
            </a:r>
            <a:r>
              <a:rPr lang="hr-HR" sz="2800" b="0" i="0" dirty="0" smtClean="0">
                <a:solidFill>
                  <a:srgbClr val="262626"/>
                </a:solidFill>
                <a:effectLst/>
                <a:latin typeface="Nunito"/>
              </a:rPr>
              <a:t> je od 2017. godine najbogatiji čovjek na svijetu u financijskom smislu. Istražite koje su gospodarske djelatnosti bile najviše pogođene </a:t>
            </a:r>
            <a:r>
              <a:rPr lang="hr-HR" sz="2800" b="0" i="0" dirty="0" err="1" smtClean="0">
                <a:solidFill>
                  <a:srgbClr val="262626"/>
                </a:solidFill>
                <a:effectLst/>
                <a:latin typeface="Nunito"/>
              </a:rPr>
              <a:t>pandemijom</a:t>
            </a:r>
            <a:r>
              <a:rPr lang="hr-HR" sz="2800" b="0" i="0" dirty="0" smtClean="0">
                <a:solidFill>
                  <a:srgbClr val="262626"/>
                </a:solidFill>
                <a:effectLst/>
                <a:latin typeface="Nunito"/>
              </a:rPr>
              <a:t> COVID-19, a koje su na neki način imale koristi od toga i uspješno se razvijale unatoč </a:t>
            </a:r>
            <a:r>
              <a:rPr lang="hr-HR" sz="2800" b="0" i="0" dirty="0" err="1" smtClean="0">
                <a:solidFill>
                  <a:srgbClr val="262626"/>
                </a:solidFill>
                <a:effectLst/>
                <a:latin typeface="Nunito"/>
              </a:rPr>
              <a:t>pandemiji</a:t>
            </a:r>
            <a:r>
              <a:rPr lang="hr-HR" sz="2800" b="0" i="0" dirty="0" smtClean="0">
                <a:solidFill>
                  <a:srgbClr val="262626"/>
                </a:solidFill>
                <a:effectLst/>
                <a:latin typeface="Nunito"/>
              </a:rPr>
              <a:t>?</a:t>
            </a:r>
            <a:endParaRPr lang="hr-HR" sz="2800" b="0" i="0" dirty="0">
              <a:solidFill>
                <a:srgbClr val="262626"/>
              </a:solidFill>
              <a:effectLst/>
              <a:latin typeface="Nunito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165" y="117763"/>
            <a:ext cx="3269673" cy="217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74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4"/>
          <p:cNvSpPr>
            <a:spLocks noGrp="1"/>
          </p:cNvSpPr>
          <p:nvPr>
            <p:ph type="title"/>
          </p:nvPr>
        </p:nvSpPr>
        <p:spPr>
          <a:xfrm>
            <a:off x="1738314" y="1125538"/>
            <a:ext cx="8643937" cy="1143000"/>
          </a:xfrm>
        </p:spPr>
        <p:txBody>
          <a:bodyPr/>
          <a:lstStyle/>
          <a:p>
            <a:r>
              <a:rPr lang="hr-HR" altLang="sr-Latn-RS" smtClean="0"/>
              <a:t>Globalizacija</a:t>
            </a:r>
          </a:p>
        </p:txBody>
      </p:sp>
      <p:sp>
        <p:nvSpPr>
          <p:cNvPr id="1433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hr-HR" altLang="sr-Latn-RS" smtClean="0"/>
          </a:p>
          <a:p>
            <a:endParaRPr lang="hr-HR" altLang="sr-Latn-RS" smtClean="0"/>
          </a:p>
        </p:txBody>
      </p:sp>
      <p:pic>
        <p:nvPicPr>
          <p:cNvPr id="14340" name="Picture 3" descr="C:\Users\Svjetlana\AppData\Local\Microsoft\Windows\Temporary Internet Files\Content.IE5\LP68KNRA\MC900391298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928939"/>
            <a:ext cx="250031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loud Callout 12"/>
          <p:cNvSpPr/>
          <p:nvPr/>
        </p:nvSpPr>
        <p:spPr>
          <a:xfrm>
            <a:off x="7453314" y="2214564"/>
            <a:ext cx="3000375" cy="1857375"/>
          </a:xfrm>
          <a:prstGeom prst="cloudCallout">
            <a:avLst>
              <a:gd name="adj1" fmla="val -55663"/>
              <a:gd name="adj2" fmla="val 76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Brza razmjena informacija</a:t>
            </a:r>
            <a:endParaRPr lang="hr-HR" dirty="0"/>
          </a:p>
        </p:txBody>
      </p:sp>
      <p:sp>
        <p:nvSpPr>
          <p:cNvPr id="14" name="Cloud Callout 13"/>
          <p:cNvSpPr/>
          <p:nvPr/>
        </p:nvSpPr>
        <p:spPr>
          <a:xfrm>
            <a:off x="1738314" y="2143126"/>
            <a:ext cx="3000375" cy="1857375"/>
          </a:xfrm>
          <a:prstGeom prst="cloudCallout">
            <a:avLst>
              <a:gd name="adj1" fmla="val 40602"/>
              <a:gd name="adj2" fmla="val 890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Nagli razvoj prometa i veza</a:t>
            </a:r>
            <a:endParaRPr lang="hr-HR" dirty="0"/>
          </a:p>
        </p:txBody>
      </p:sp>
      <p:sp>
        <p:nvSpPr>
          <p:cNvPr id="16" name="Cloud Callout 15"/>
          <p:cNvSpPr/>
          <p:nvPr/>
        </p:nvSpPr>
        <p:spPr>
          <a:xfrm>
            <a:off x="7310439" y="4786314"/>
            <a:ext cx="3000375" cy="1857375"/>
          </a:xfrm>
          <a:prstGeom prst="cloudCallout">
            <a:avLst>
              <a:gd name="adj1" fmla="val -75497"/>
              <a:gd name="adj2" fmla="val -31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/>
              <a:t>Internet i elektronička pošta</a:t>
            </a:r>
            <a:endParaRPr lang="hr-HR" dirty="0"/>
          </a:p>
        </p:txBody>
      </p:sp>
      <p:sp>
        <p:nvSpPr>
          <p:cNvPr id="17" name="Cloud Callout 16"/>
          <p:cNvSpPr/>
          <p:nvPr/>
        </p:nvSpPr>
        <p:spPr>
          <a:xfrm>
            <a:off x="2024064" y="5000626"/>
            <a:ext cx="3000375" cy="1857375"/>
          </a:xfrm>
          <a:prstGeom prst="cloudCallout">
            <a:avLst>
              <a:gd name="adj1" fmla="val 91396"/>
              <a:gd name="adj2" fmla="val -190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/>
              <a:t>Stvaranje svjetskog tržišta</a:t>
            </a:r>
            <a:endParaRPr lang="hr-HR" sz="2800" b="1" dirty="0"/>
          </a:p>
        </p:txBody>
      </p:sp>
      <p:pic>
        <p:nvPicPr>
          <p:cNvPr id="37893" name="Picture 5" descr="C:\Users\Svjetlana\AppData\Local\Microsoft\Windows\Temporary Internet Files\Content.IE5\LP68KNRA\MM900336824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8314" y="2000250"/>
            <a:ext cx="14509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C:\Users\Svjetlana\AppData\Local\Microsoft\Windows\Temporary Internet Files\Content.IE5\LP68KNRA\MM900300508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71688"/>
            <a:ext cx="1328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C:\Users\Svjetlana\AppData\Local\Microsoft\Windows\Temporary Internet Files\Content.IE5\8OC5G8SY\MM900356582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1" y="3930650"/>
            <a:ext cx="18573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16" descr="C:\Users\Svjetlana\AppData\Local\Microsoft\Windows\Temporary Internet Files\Content.IE5\LP68KNRA\MC900056244[1].w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4286250"/>
            <a:ext cx="178593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 descr="C:\Users\Svjetlana\AppData\Local\Microsoft\Windows\Temporary Internet Files\Content.IE5\0MWS68IU\MM900234766[1]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1" y="1785939"/>
            <a:ext cx="1247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8" descr="C:\Users\Svjetlana\AppData\Local\Microsoft\Windows\Temporary Internet Files\Content.IE5\8OC5G8SY\MM900315833[1]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2786063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C:\Users\Svjetlana\AppData\Local\Microsoft\Windows\Temporary Internet Files\Content.IE5\LP68KNRA\MM900315831[1]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4" y="5715000"/>
            <a:ext cx="11318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33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070519"/>
            <a:ext cx="10515600" cy="1325563"/>
          </a:xfrm>
        </p:spPr>
        <p:txBody>
          <a:bodyPr/>
          <a:lstStyle/>
          <a:p>
            <a:r>
              <a:rPr lang="hr-HR" dirty="0"/>
              <a:t>Globalizacija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3732" y="2156550"/>
            <a:ext cx="5841274" cy="4351338"/>
          </a:xfrm>
        </p:spPr>
        <p:txBody>
          <a:bodyPr/>
          <a:lstStyle/>
          <a:p>
            <a:r>
              <a:rPr lang="hr-HR" dirty="0" smtClean="0"/>
              <a:t>je </a:t>
            </a:r>
            <a:r>
              <a:rPr lang="hr-HR" dirty="0"/>
              <a:t>proces </a:t>
            </a:r>
            <a:r>
              <a:rPr lang="hr-HR" b="1" dirty="0"/>
              <a:t>gospodarskoga, prometnoga i informacijskog ubrzanog povezivanja </a:t>
            </a:r>
            <a:r>
              <a:rPr lang="hr-HR" b="1" dirty="0" smtClean="0"/>
              <a:t>svijeta</a:t>
            </a:r>
          </a:p>
          <a:p>
            <a:r>
              <a:rPr lang="hr-HR" dirty="0"/>
              <a:t>n</a:t>
            </a:r>
            <a:r>
              <a:rPr lang="hr-HR" dirty="0" smtClean="0"/>
              <a:t>astaje zbog: razvoja </a:t>
            </a:r>
            <a:r>
              <a:rPr lang="hr-HR" dirty="0"/>
              <a:t>znanosti, suvremene tehnologije, tržišnoga gospodarstva i </a:t>
            </a:r>
            <a:r>
              <a:rPr lang="hr-HR" dirty="0" smtClean="0"/>
              <a:t>demokracije</a:t>
            </a:r>
          </a:p>
          <a:p>
            <a:r>
              <a:rPr lang="hr-HR" dirty="0" smtClean="0"/>
              <a:t>CILJ</a:t>
            </a:r>
            <a:r>
              <a:rPr lang="hr-HR" b="1" dirty="0" smtClean="0"/>
              <a:t>: stvaranje</a:t>
            </a:r>
            <a:r>
              <a:rPr lang="hr-HR" b="1" dirty="0"/>
              <a:t> jačega i konkurentnijega svjetskog tržišta</a:t>
            </a:r>
            <a:endParaRPr lang="hr-HR" b="1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783" y="1199309"/>
            <a:ext cx="6418217" cy="4813663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6305006" y="61417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Najvažnije kompanije svijeta rade u velikom broju država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32567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http://www.tportal.hr/ResourceManager/GetImage.aspx?imgId=377763&amp;width=9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53290"/>
            <a:ext cx="923925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1962006" y="353290"/>
            <a:ext cx="3932237" cy="820882"/>
          </a:xfrm>
        </p:spPr>
        <p:txBody>
          <a:bodyPr/>
          <a:lstStyle/>
          <a:p>
            <a:r>
              <a:rPr lang="hr-HR" altLang="sr-Latn-RS" dirty="0" smtClean="0"/>
              <a:t>Globalizacija u </a:t>
            </a:r>
            <a:r>
              <a:rPr lang="hr-HR" altLang="sr-Latn-RS" dirty="0" err="1" smtClean="0"/>
              <a:t>Nutelli</a:t>
            </a:r>
            <a:endParaRPr lang="hr-HR" altLang="sr-Latn-RS" dirty="0" smtClean="0"/>
          </a:p>
        </p:txBody>
      </p:sp>
      <p:sp>
        <p:nvSpPr>
          <p:cNvPr id="15364" name="Text Placeholder 6"/>
          <p:cNvSpPr>
            <a:spLocks noGrp="1"/>
          </p:cNvSpPr>
          <p:nvPr>
            <p:ph type="body" sz="half" idx="2"/>
          </p:nvPr>
        </p:nvSpPr>
        <p:spPr>
          <a:xfrm>
            <a:off x="1738313" y="1500188"/>
            <a:ext cx="5929312" cy="5357812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hr-HR" altLang="sr-Latn-RS" sz="1800"/>
              <a:t>U OECD-ovom istraživanju se navodi da se godišnje oko 250.000 tona ovog namaza proizvodi u devet tvronica širom svijeta: pet u Europi (Francuska, Njemačka, Poljska i dvije u Italiji), jedna u Rusiji, jedna u Kanadi, dvije u Južnoj Americi (Brazil i Argentina) i jedna u Australiji.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hr-HR" altLang="sr-Latn-RS" sz="1800"/>
          </a:p>
          <a:p>
            <a:pPr algn="just">
              <a:buFont typeface="Arial" panose="020B0604020202020204" pitchFamily="34" charset="0"/>
              <a:buChar char="•"/>
            </a:pPr>
            <a:r>
              <a:rPr lang="hr-HR" altLang="sr-Latn-RS" sz="1800" b="1"/>
              <a:t>Svi proizvodni centri 'nutelle' koriste sirovine iz različitih dijelova svijeta: lješnjak iz Turske, palmino ulje iz Malezije, kakao iz Nigerije, šećer iz Brazila i Francuske, vaniliju iz Kine i Francuske, a koristi se mlijeko iz zemlje u kojoj se nalazi pojedina tvornica.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hr-HR" altLang="sr-Latn-RS" sz="1800"/>
          </a:p>
          <a:p>
            <a:pPr algn="just">
              <a:buFont typeface="Arial" panose="020B0604020202020204" pitchFamily="34" charset="0"/>
              <a:buChar char="•"/>
            </a:pPr>
            <a:r>
              <a:rPr lang="hr-HR" altLang="sr-Latn-RS" sz="1800"/>
              <a:t>Distribucija se obavlja putem 75 prodajnih objekata širom svijeta, a glavni centri distribucije su u Europi, Sjevernoj i Južnoj Americi i Oceaniji.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hr-HR" altLang="sr-Latn-RS" sz="1800"/>
          </a:p>
          <a:p>
            <a:pPr algn="just">
              <a:buFont typeface="Arial" panose="020B0604020202020204" pitchFamily="34" charset="0"/>
              <a:buChar char="•"/>
            </a:pPr>
            <a:r>
              <a:rPr lang="hr-HR" altLang="sr-Latn-RS" sz="1800"/>
              <a:t>Jedini dio svijeta u kojem 'nutella' nije popularna je Azija</a:t>
            </a:r>
            <a:r>
              <a:rPr lang="hr-HR" altLang="sr-Latn-RS"/>
              <a:t>.</a:t>
            </a:r>
            <a:br>
              <a:rPr lang="hr-HR" altLang="sr-Latn-RS"/>
            </a:br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525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134" y="73853"/>
            <a:ext cx="8168120" cy="5443286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924792" y="5578368"/>
            <a:ext cx="10889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Na fotografiji je ulaz u tvornicu Toyote u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Woodstocku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u Kanadi</a:t>
            </a:r>
            <a:b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</a:br>
            <a:endParaRPr lang="hr-HR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pPr algn="just"/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Jedan od najvećih proizvođača automobila, japanska Toyota, ima tvornice u gotovo 30 država u svijetu, a ne samo u Japanu, te u nekim državama kao što su SAD, Rusija ili Brazil ima nekoliko tvornica.</a:t>
            </a:r>
            <a:endParaRPr lang="hr-HR" b="0" i="0" dirty="0">
              <a:solidFill>
                <a:srgbClr val="212529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199809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128" y="1286669"/>
            <a:ext cx="8650541" cy="4386767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740921" y="6176963"/>
            <a:ext cx="4608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Utjecaj globalizacije na životna područja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88673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3732" y="1303562"/>
            <a:ext cx="10515600" cy="1325563"/>
          </a:xfrm>
        </p:spPr>
        <p:txBody>
          <a:bodyPr/>
          <a:lstStyle/>
          <a:p>
            <a:r>
              <a:rPr lang="hr-HR" b="1" dirty="0"/>
              <a:t>Politička globalizacija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3732" y="2811177"/>
            <a:ext cx="5841274" cy="4351338"/>
          </a:xfrm>
        </p:spPr>
        <p:txBody>
          <a:bodyPr/>
          <a:lstStyle/>
          <a:p>
            <a:r>
              <a:rPr lang="hr-HR" dirty="0"/>
              <a:t> stvaranje međunarodnih </a:t>
            </a:r>
            <a:r>
              <a:rPr lang="hr-HR" dirty="0" smtClean="0"/>
              <a:t>organizacija</a:t>
            </a:r>
          </a:p>
          <a:p>
            <a:r>
              <a:rPr lang="hr-HR" b="1" dirty="0" smtClean="0"/>
              <a:t>održavanje mira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1" y="1920337"/>
            <a:ext cx="5437908" cy="3482169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6528955" y="558455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hr-HR" b="1" dirty="0" smtClean="0">
                <a:solidFill>
                  <a:srgbClr val="383838"/>
                </a:solidFill>
                <a:effectLst/>
              </a:rPr>
              <a:t>Jemen je najnestabilnija država svijeta u 2020. godini</a:t>
            </a:r>
          </a:p>
          <a:p>
            <a:r>
              <a:rPr lang="hr-HR" b="0" dirty="0" smtClean="0">
                <a:solidFill>
                  <a:srgbClr val="262626"/>
                </a:solidFill>
                <a:effectLst/>
              </a:rPr>
              <a:t/>
            </a:r>
            <a:br>
              <a:rPr lang="hr-HR" b="0" dirty="0" smtClean="0">
                <a:solidFill>
                  <a:srgbClr val="262626"/>
                </a:solidFill>
                <a:effectLst/>
              </a:rPr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1439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7255" y="1266896"/>
            <a:ext cx="10515600" cy="1325563"/>
          </a:xfrm>
        </p:spPr>
        <p:txBody>
          <a:bodyPr/>
          <a:lstStyle/>
          <a:p>
            <a:r>
              <a:rPr lang="hr-HR" b="1" dirty="0"/>
              <a:t>Kulturološka globalizacija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1391" y="2916670"/>
            <a:ext cx="6788727" cy="4351338"/>
          </a:xfrm>
        </p:spPr>
        <p:txBody>
          <a:bodyPr/>
          <a:lstStyle/>
          <a:p>
            <a:r>
              <a:rPr lang="hr-HR" dirty="0" smtClean="0"/>
              <a:t>internetski </a:t>
            </a:r>
            <a:r>
              <a:rPr lang="hr-HR" dirty="0"/>
              <a:t>kanali </a:t>
            </a:r>
            <a:r>
              <a:rPr lang="hr-HR" dirty="0" smtClean="0"/>
              <a:t>i uporaba </a:t>
            </a:r>
            <a:r>
              <a:rPr lang="hr-HR" dirty="0"/>
              <a:t>društvenih </a:t>
            </a:r>
            <a:r>
              <a:rPr lang="hr-HR" dirty="0" smtClean="0"/>
              <a:t>mreža omogućuju </a:t>
            </a:r>
            <a:r>
              <a:rPr lang="hr-HR" dirty="0"/>
              <a:t>širenje popularne kulture i razvoj </a:t>
            </a:r>
            <a:r>
              <a:rPr lang="hr-HR" dirty="0" smtClean="0"/>
              <a:t>tzv</a:t>
            </a:r>
            <a:r>
              <a:rPr lang="hr-HR" dirty="0"/>
              <a:t>. </a:t>
            </a:r>
            <a:r>
              <a:rPr lang="hr-HR" b="1" dirty="0"/>
              <a:t>globalne </a:t>
            </a:r>
            <a:r>
              <a:rPr lang="hr-HR" b="1" dirty="0" smtClean="0"/>
              <a:t>kulture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890" y="1929678"/>
            <a:ext cx="4413833" cy="414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277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629</Words>
  <Application>Microsoft Office PowerPoint</Application>
  <PresentationFormat>Široki zaslon</PresentationFormat>
  <Paragraphs>67</Paragraphs>
  <Slides>20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Nunito</vt:lpstr>
      <vt:lpstr>Tema sustava Office</vt:lpstr>
      <vt:lpstr>PowerPoint prezentacija</vt:lpstr>
      <vt:lpstr>PowerPoint prezentacija</vt:lpstr>
      <vt:lpstr>Globalizacija</vt:lpstr>
      <vt:lpstr>Globalizacija </vt:lpstr>
      <vt:lpstr>Globalizacija u Nutelli</vt:lpstr>
      <vt:lpstr>PowerPoint prezentacija</vt:lpstr>
      <vt:lpstr>PowerPoint prezentacija</vt:lpstr>
      <vt:lpstr>Politička globalizacija </vt:lpstr>
      <vt:lpstr>Kulturološka globalizacija</vt:lpstr>
      <vt:lpstr>PowerPoint prezentacija</vt:lpstr>
      <vt:lpstr>PowerPoint prezentacija</vt:lpstr>
      <vt:lpstr>Utjecaj na razvoj globalizacije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16</cp:revision>
  <dcterms:created xsi:type="dcterms:W3CDTF">2021-05-31T15:15:42Z</dcterms:created>
  <dcterms:modified xsi:type="dcterms:W3CDTF">2021-05-31T19:29:41Z</dcterms:modified>
</cp:coreProperties>
</file>